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2" r:id="rId1"/>
  </p:sldMasterIdLst>
  <p:notesMasterIdLst>
    <p:notesMasterId r:id="rId5"/>
  </p:notesMasterIdLst>
  <p:sldIdLst>
    <p:sldId id="577" r:id="rId2"/>
    <p:sldId id="578" r:id="rId3"/>
    <p:sldId id="579" r:id="rId4"/>
  </p:sldIdLst>
  <p:sldSz cx="12192000" cy="6858000"/>
  <p:notesSz cx="6797675" cy="9926638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C2EB17-D588-41C0-8F00-4B6916FC57BE}">
          <p14:sldIdLst>
            <p14:sldId id="577"/>
            <p14:sldId id="578"/>
            <p14:sldId id="579"/>
          </p14:sldIdLst>
        </p14:section>
      </p14:sectionLst>
    </p:ext>
    <p:ext uri="{EFAFB233-063F-42B5-8137-9DF3F51BA10A}">
      <p15:sldGuideLst xmlns:p15="http://schemas.microsoft.com/office/powerpoint/2012/main">
        <p15:guide id="2" pos="302" userDrawn="1">
          <p15:clr>
            <a:srgbClr val="A4A3A4"/>
          </p15:clr>
        </p15:guide>
        <p15:guide id="3" pos="7333" userDrawn="1">
          <p15:clr>
            <a:srgbClr val="A4A3A4"/>
          </p15:clr>
        </p15:guide>
        <p15:guide id="4" orient="horz" pos="300" userDrawn="1">
          <p15:clr>
            <a:srgbClr val="A4A3A4"/>
          </p15:clr>
        </p15:guide>
        <p15:guide id="6" orient="horz" pos="402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2003" userDrawn="1">
          <p15:clr>
            <a:srgbClr val="A4A3A4"/>
          </p15:clr>
        </p15:guide>
        <p15:guide id="9" pos="5677" userDrawn="1">
          <p15:clr>
            <a:srgbClr val="A4A3A4"/>
          </p15:clr>
        </p15:guide>
        <p15:guide id="12" pos="6840" userDrawn="1">
          <p15:clr>
            <a:srgbClr val="A4A3A4"/>
          </p15:clr>
        </p15:guide>
        <p15:guide id="21" orient="horz" pos="1058" userDrawn="1">
          <p15:clr>
            <a:srgbClr val="A4A3A4"/>
          </p15:clr>
        </p15:guide>
        <p15:guide id="22" orient="horz" pos="482" userDrawn="1">
          <p15:clr>
            <a:srgbClr val="A4A3A4"/>
          </p15:clr>
        </p15:guide>
        <p15:guide id="23" pos="529" userDrawn="1">
          <p15:clr>
            <a:srgbClr val="A4A3A4"/>
          </p15:clr>
        </p15:guide>
        <p15:guide id="24" pos="4271" userDrawn="1">
          <p15:clr>
            <a:srgbClr val="A4A3A4"/>
          </p15:clr>
        </p15:guide>
        <p15:guide id="26" pos="1455" userDrawn="1">
          <p15:clr>
            <a:srgbClr val="A4A3A4"/>
          </p15:clr>
        </p15:guide>
        <p15:guide id="27" pos="5337" userDrawn="1">
          <p15:clr>
            <a:srgbClr val="A4A3A4"/>
          </p15:clr>
        </p15:guide>
        <p15:guide id="28" orient="horz" pos="1548" userDrawn="1">
          <p15:clr>
            <a:srgbClr val="A4A3A4"/>
          </p15:clr>
        </p15:guide>
        <p15:guide id="29" pos="2962" userDrawn="1">
          <p15:clr>
            <a:srgbClr val="A4A3A4"/>
          </p15:clr>
        </p15:guide>
        <p15:guide id="30" orient="horz" pos="18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>
      <p:ext uri="{19B8F6BF-5375-455C-9EA6-DF929625EA0E}">
        <p15:presenceInfo xmlns:p15="http://schemas.microsoft.com/office/powerpoint/2012/main" userId="S-1-5-21-2509222527-3473664192-1900209780-7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F0"/>
    <a:srgbClr val="9165E8"/>
    <a:srgbClr val="50CDFF"/>
    <a:srgbClr val="D5BCA3"/>
    <a:srgbClr val="E6D7C8"/>
    <a:srgbClr val="FF6464"/>
    <a:srgbClr val="FFB464"/>
    <a:srgbClr val="7DCDA0"/>
    <a:srgbClr val="7F7F7F"/>
    <a:srgbClr val="FFD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6395" autoAdjust="0"/>
  </p:normalViewPr>
  <p:slideViewPr>
    <p:cSldViewPr snapToGrid="0">
      <p:cViewPr varScale="1">
        <p:scale>
          <a:sx n="107" d="100"/>
          <a:sy n="107" d="100"/>
        </p:scale>
        <p:origin x="858" y="114"/>
      </p:cViewPr>
      <p:guideLst>
        <p:guide pos="302"/>
        <p:guide pos="7333"/>
        <p:guide orient="horz" pos="300"/>
        <p:guide orient="horz" pos="4020"/>
        <p:guide pos="3840"/>
        <p:guide pos="2003"/>
        <p:guide pos="5677"/>
        <p:guide pos="6840"/>
        <p:guide orient="horz" pos="1058"/>
        <p:guide orient="horz" pos="482"/>
        <p:guide pos="529"/>
        <p:guide pos="4271"/>
        <p:guide pos="1455"/>
        <p:guide pos="5337"/>
        <p:guide orient="horz" pos="1548"/>
        <p:guide pos="2962"/>
        <p:guide orient="horz" pos="184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t>29.02.2024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93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PT Root UI" panose="020B0303020202020204" pitchFamily="34" charset="-52"/>
                <a:ea typeface="PT Root UI" panose="020B0303020202020204" pitchFamily="34" charset="-52"/>
              </a:defRPr>
            </a:lvl1pPr>
            <a:lvl2pPr>
              <a:defRPr>
                <a:latin typeface="PT Root UI" panose="020B0303020202020204" pitchFamily="34" charset="-52"/>
                <a:ea typeface="PT Root UI" panose="020B0303020202020204" pitchFamily="34" charset="-52"/>
              </a:defRPr>
            </a:lvl2pPr>
            <a:lvl3pPr>
              <a:defRPr>
                <a:latin typeface="PT Root UI" panose="020B0303020202020204" pitchFamily="34" charset="-52"/>
                <a:ea typeface="PT Root UI" panose="020B0303020202020204" pitchFamily="34" charset="-52"/>
              </a:defRPr>
            </a:lvl3pPr>
            <a:lvl4pPr>
              <a:defRPr>
                <a:latin typeface="PT Root UI" panose="020B0303020202020204" pitchFamily="34" charset="-52"/>
                <a:ea typeface="PT Root UI" panose="020B0303020202020204" pitchFamily="34" charset="-52"/>
              </a:defRPr>
            </a:lvl4pPr>
            <a:lvl5pPr>
              <a:defRPr>
                <a:latin typeface="PT Root UI" panose="020B0303020202020204" pitchFamily="34" charset="-52"/>
                <a:ea typeface="PT Root UI" panose="020B0303020202020204" pitchFamily="34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17351" y="62110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</a:lstStyle>
          <a:p>
            <a:fld id="{748D0776-2027-49E3-9E69-9347B21BD9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61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17351" y="62110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PT Root UI Light" panose="020B0203020202020204" pitchFamily="34" charset="-52"/>
                <a:ea typeface="PT Root UI Light" panose="020B0203020202020204" pitchFamily="34" charset="-52"/>
              </a:defRPr>
            </a:lvl1pPr>
          </a:lstStyle>
          <a:p>
            <a:fld id="{748D0776-2027-49E3-9E69-9347B21BD9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08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6E3F-55C7-49E1-8C33-3C5FB110E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00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53855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4" name="Слайд think-cell" r:id="rId7" imgW="347" imgH="348" progId="TCLayout.ActiveDocument.1">
                  <p:embed/>
                </p:oleObj>
              </mc:Choice>
              <mc:Fallback>
                <p:oleObj name="Слайд think-cell" r:id="rId7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22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4" r:id="rId1"/>
    <p:sldLayoutId id="2147484299" r:id="rId2"/>
    <p:sldLayoutId id="21474843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PT Root UI Bold" panose="020B0603020202020204" pitchFamily="34" charset="-52"/>
          <a:ea typeface="PT Root UI Bold" panose="020B0603020202020204" pitchFamily="34" charset="-5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10" Type="http://schemas.openxmlformats.org/officeDocument/2006/relationships/image" Target="NUL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34">
            <a:extLst>
              <a:ext uri="{FF2B5EF4-FFF2-40B4-BE49-F238E27FC236}">
                <a16:creationId xmlns:a16="http://schemas.microsoft.com/office/drawing/2014/main" id="{67053822-AFD9-531A-43EF-920229AB6157}"/>
              </a:ext>
            </a:extLst>
          </p:cNvPr>
          <p:cNvGrpSpPr/>
          <p:nvPr/>
        </p:nvGrpSpPr>
        <p:grpSpPr>
          <a:xfrm>
            <a:off x="-4864885" y="2717284"/>
            <a:ext cx="237577" cy="237577"/>
            <a:chOff x="636869" y="1755697"/>
            <a:chExt cx="296825" cy="296825"/>
          </a:xfrm>
        </p:grpSpPr>
        <p:sp>
          <p:nvSpPr>
            <p:cNvPr id="23" name="Oval 36">
              <a:extLst>
                <a:ext uri="{FF2B5EF4-FFF2-40B4-BE49-F238E27FC236}">
                  <a16:creationId xmlns:a16="http://schemas.microsoft.com/office/drawing/2014/main" id="{D334A5D2-2ACF-D734-CC08-F6C57912890E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solidFill>
              <a:srgbClr val="4FC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24" name="Graphic 37">
              <a:extLst>
                <a:ext uri="{FF2B5EF4-FFF2-40B4-BE49-F238E27FC236}">
                  <a16:creationId xmlns:a16="http://schemas.microsoft.com/office/drawing/2014/main" id="{E1039D78-719D-C372-5EED-F5CB13CD10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</p:spPr>
        </p:pic>
      </p:grpSp>
      <p:grpSp>
        <p:nvGrpSpPr>
          <p:cNvPr id="39" name="Group 34">
            <a:extLst>
              <a:ext uri="{FF2B5EF4-FFF2-40B4-BE49-F238E27FC236}">
                <a16:creationId xmlns:a16="http://schemas.microsoft.com/office/drawing/2014/main" id="{67053822-AFD9-531A-43EF-920229AB6157}"/>
              </a:ext>
            </a:extLst>
          </p:cNvPr>
          <p:cNvGrpSpPr/>
          <p:nvPr/>
        </p:nvGrpSpPr>
        <p:grpSpPr>
          <a:xfrm>
            <a:off x="-4864885" y="3358835"/>
            <a:ext cx="237577" cy="237577"/>
            <a:chOff x="636869" y="1755697"/>
            <a:chExt cx="296825" cy="296825"/>
          </a:xfrm>
        </p:grpSpPr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D334A5D2-2ACF-D734-CC08-F6C57912890E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solidFill>
              <a:srgbClr val="4FC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43" name="Graphic 37">
              <a:extLst>
                <a:ext uri="{FF2B5EF4-FFF2-40B4-BE49-F238E27FC236}">
                  <a16:creationId xmlns:a16="http://schemas.microsoft.com/office/drawing/2014/main" id="{E1039D78-719D-C372-5EED-F5CB13CD10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</p:spPr>
        </p:pic>
      </p:grpSp>
      <p:grpSp>
        <p:nvGrpSpPr>
          <p:cNvPr id="44" name="Group 34">
            <a:extLst>
              <a:ext uri="{FF2B5EF4-FFF2-40B4-BE49-F238E27FC236}">
                <a16:creationId xmlns:a16="http://schemas.microsoft.com/office/drawing/2014/main" id="{67053822-AFD9-531A-43EF-920229AB6157}"/>
              </a:ext>
            </a:extLst>
          </p:cNvPr>
          <p:cNvGrpSpPr/>
          <p:nvPr/>
        </p:nvGrpSpPr>
        <p:grpSpPr>
          <a:xfrm>
            <a:off x="-4864885" y="4236137"/>
            <a:ext cx="237577" cy="237577"/>
            <a:chOff x="636869" y="1755697"/>
            <a:chExt cx="296825" cy="296825"/>
          </a:xfrm>
        </p:grpSpPr>
        <p:sp>
          <p:nvSpPr>
            <p:cNvPr id="45" name="Oval 36">
              <a:extLst>
                <a:ext uri="{FF2B5EF4-FFF2-40B4-BE49-F238E27FC236}">
                  <a16:creationId xmlns:a16="http://schemas.microsoft.com/office/drawing/2014/main" id="{D334A5D2-2ACF-D734-CC08-F6C57912890E}"/>
                </a:ext>
              </a:extLst>
            </p:cNvPr>
            <p:cNvSpPr/>
            <p:nvPr/>
          </p:nvSpPr>
          <p:spPr>
            <a:xfrm>
              <a:off x="636869" y="1755697"/>
              <a:ext cx="296825" cy="296825"/>
            </a:xfrm>
            <a:prstGeom prst="ellipse">
              <a:avLst/>
            </a:prstGeom>
            <a:solidFill>
              <a:srgbClr val="4FC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49" name="Graphic 37">
              <a:extLst>
                <a:ext uri="{FF2B5EF4-FFF2-40B4-BE49-F238E27FC236}">
                  <a16:creationId xmlns:a16="http://schemas.microsoft.com/office/drawing/2014/main" id="{E1039D78-719D-C372-5EED-F5CB13CD10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rcRect l="21256" t="17448" r="22708" b="37584"/>
            <a:stretch/>
          </p:blipFill>
          <p:spPr>
            <a:xfrm>
              <a:off x="700507" y="1841957"/>
              <a:ext cx="161680" cy="129745"/>
            </a:xfrm>
            <a:prstGeom prst="rect">
              <a:avLst/>
            </a:prstGeom>
          </p:spPr>
        </p:pic>
      </p:grpSp>
      <p:sp>
        <p:nvSpPr>
          <p:cNvPr id="5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497666" y="6280211"/>
            <a:ext cx="356792" cy="365125"/>
          </a:xfrm>
        </p:spPr>
        <p:txBody>
          <a:bodyPr vert="horz" lIns="91440" tIns="45720" rIns="91440" bIns="45720" rtlCol="0" anchor="ctr"/>
          <a:lstStyle/>
          <a:p>
            <a:pPr algn="r"/>
            <a:r>
              <a:rPr lang="ru-RU" sz="1400" dirty="0" smtClean="0">
                <a:latin typeface="PT Root UI Light" panose="020B0203020202020204" pitchFamily="34" charset="-52"/>
                <a:ea typeface="PT Root UI Light" panose="020B0203020202020204" pitchFamily="34" charset="-52"/>
              </a:rPr>
              <a:t>1</a:t>
            </a:r>
            <a:endParaRPr lang="ru-RU" sz="1400" dirty="0">
              <a:latin typeface="PT Root UI Light" panose="020B0203020202020204" pitchFamily="34" charset="-52"/>
              <a:ea typeface="PT Root UI Light" panose="020B0203020202020204" pitchFamily="34" charset="-5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CFAFD6-D9D2-87C9-499D-2BF8234A716A}"/>
              </a:ext>
            </a:extLst>
          </p:cNvPr>
          <p:cNvSpPr txBox="1"/>
          <p:nvPr/>
        </p:nvSpPr>
        <p:spPr>
          <a:xfrm>
            <a:off x="611632" y="354556"/>
            <a:ext cx="10177946" cy="552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Центр поддержки инвестиционного кредитования (ЦПИК)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678386" y="1067950"/>
            <a:ext cx="1081928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4594" lvl="0" defTabSz="753923">
              <a:spcAft>
                <a:spcPts val="1200"/>
              </a:spcAft>
              <a:defRPr/>
            </a:pPr>
            <a:r>
              <a:rPr lang="ru-RU" sz="1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Создан для помощи предпринимателям, которые хотят взять кредит на реализацию инвестиционных проектов или развитие действующего производства</a:t>
            </a:r>
            <a:r>
              <a:rPr lang="ru-RU" sz="1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.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BC138D27-108C-5978-0A2C-92A347D87A27}"/>
              </a:ext>
            </a:extLst>
          </p:cNvPr>
          <p:cNvSpPr/>
          <p:nvPr/>
        </p:nvSpPr>
        <p:spPr>
          <a:xfrm>
            <a:off x="699137" y="1829431"/>
            <a:ext cx="11362233" cy="63590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marR="2786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Консультирование по бизнес-плану и финансовой модели</a:t>
            </a:r>
          </a:p>
          <a:p>
            <a:pPr marL="265113" marR="2786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defRPr/>
            </a:pPr>
            <a:r>
              <a:rPr lang="ru-RU" sz="1600" i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- </a:t>
            </a:r>
            <a:r>
              <a:rPr lang="ru-RU" sz="1600" i="1" dirty="0" err="1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Разрабока</a:t>
            </a:r>
            <a:r>
              <a:rPr lang="ru-RU" sz="1600" i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 </a:t>
            </a:r>
            <a:r>
              <a:rPr lang="ru-RU" sz="1600" i="1" dirty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рекомендаций по отражению ключевой информации в бизнес-плане проекта, </a:t>
            </a:r>
            <a:r>
              <a:rPr lang="ru-RU" sz="1600" i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подготовке </a:t>
            </a:r>
            <a:r>
              <a:rPr lang="ru-RU" sz="1600" i="1" dirty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обоснований и </a:t>
            </a:r>
            <a:r>
              <a:rPr lang="ru-RU" sz="1600" i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подтверждений</a:t>
            </a:r>
          </a:p>
          <a:p>
            <a:pPr marL="285750" marR="2786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Помощь в структурировании </a:t>
            </a:r>
            <a:r>
              <a:rPr lang="ru-RU" b="1" dirty="0" err="1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инвестпроектов</a:t>
            </a:r>
            <a:endParaRPr lang="ru-RU" b="1" dirty="0" smtClean="0">
              <a:solidFill>
                <a:srgbClr val="222222"/>
              </a:solidFill>
              <a:latin typeface="PT Root UI Bold" panose="020B0603020202020204" pitchFamily="34" charset="-52"/>
              <a:ea typeface="PT Root UI Bold" panose="020B0603020202020204" pitchFamily="34" charset="-52"/>
              <a:cs typeface="Segoe UI Semibold" panose="020B0702040204020203" pitchFamily="34" charset="0"/>
            </a:endParaRPr>
          </a:p>
          <a:p>
            <a:pPr marL="265113" marR="2786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defRPr/>
            </a:pPr>
            <a:r>
              <a:rPr lang="ru-RU" sz="1600" i="1" dirty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- Анализ целей и содержания проекта на основе предоставленной документации, помощь в формировании структуры документации, выявлении рисков и способов их нивелирования</a:t>
            </a:r>
          </a:p>
          <a:p>
            <a:pPr marL="285750" marR="2786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Сопровождение в </a:t>
            </a:r>
            <a:r>
              <a:rPr lang="ru-RU" b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банках</a:t>
            </a:r>
          </a:p>
          <a:p>
            <a:pPr marL="265113" marR="2786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defRPr/>
            </a:pPr>
            <a:r>
              <a:rPr lang="ru-RU" sz="1600" i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- Обсуждение проекта с потенциальными кредиторами, выявление вопросов к проекту, выработка и согласование единых условий сделки</a:t>
            </a:r>
          </a:p>
          <a:p>
            <a:pPr marL="285750" marR="2786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Гарантийная поддержка</a:t>
            </a:r>
          </a:p>
          <a:p>
            <a:pPr marL="265113" marR="2786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defRPr/>
            </a:pPr>
            <a:r>
              <a:rPr lang="ru-RU" sz="1600" i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- Рассмотрение </a:t>
            </a:r>
            <a:r>
              <a:rPr lang="ru-RU" sz="1600" i="1" dirty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проекта для предоставления гарантии Корпорации МСП и/или поручительства РГО по </a:t>
            </a:r>
            <a:r>
              <a:rPr lang="ru-RU" sz="1600" i="1" dirty="0" smtClean="0">
                <a:solidFill>
                  <a:srgbClr val="222222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 Semibold" panose="020B0702040204020203" pitchFamily="34" charset="0"/>
              </a:rPr>
              <a:t>кредиту</a:t>
            </a:r>
            <a:endParaRPr lang="ru-RU" sz="1600" i="1" dirty="0">
              <a:solidFill>
                <a:srgbClr val="222222"/>
              </a:solidFill>
              <a:latin typeface="PT Root UI Bold" panose="020B0603020202020204" pitchFamily="34" charset="-52"/>
              <a:ea typeface="PT Root UI Bold" panose="020B0603020202020204" pitchFamily="34" charset="-52"/>
              <a:cs typeface="Segoe UI Semibold" panose="020B0702040204020203" pitchFamily="34" charset="0"/>
            </a:endParaRPr>
          </a:p>
          <a:p>
            <a:pPr marL="285750" marR="2786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rgbClr val="222222"/>
              </a:solidFill>
              <a:latin typeface="PT Root UI Bold" panose="020B0603020202020204" pitchFamily="34" charset="-52"/>
              <a:ea typeface="PT Root UI Bold" panose="020B0603020202020204" pitchFamily="34" charset="-52"/>
              <a:cs typeface="Segoe UI Semibold" panose="020B0702040204020203" pitchFamily="34" charset="0"/>
            </a:endParaRPr>
          </a:p>
          <a:p>
            <a:pPr marL="285750" marR="2786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rgbClr val="222222"/>
              </a:solidFill>
              <a:latin typeface="PT Root UI Bold" panose="020B0603020202020204" pitchFamily="34" charset="-52"/>
              <a:ea typeface="PT Root UI Bold" panose="020B0603020202020204" pitchFamily="34" charset="-52"/>
              <a:cs typeface="Segoe UI Semibold" panose="020B0702040204020203" pitchFamily="34" charset="0"/>
            </a:endParaRPr>
          </a:p>
          <a:p>
            <a:pPr marL="285750" marR="2786" indent="-285750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Clr>
                <a:srgbClr val="4FCEFF"/>
              </a:buClr>
              <a:buSzPct val="150000"/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rgbClr val="222222"/>
              </a:solidFill>
              <a:latin typeface="PT Root UI Bold" panose="020B0603020202020204" pitchFamily="34" charset="-52"/>
              <a:ea typeface="PT Root UI Bold" panose="020B06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0800000" flipV="1">
            <a:off x="11035199" y="685456"/>
            <a:ext cx="5533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44767"/>
            <a:r>
              <a:rPr lang="ru-RU" sz="9600" b="1" dirty="0" smtClean="0">
                <a:ln w="25400">
                  <a:solidFill>
                    <a:schemeClr val="bg1"/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!</a:t>
            </a:r>
            <a:endParaRPr lang="ru-RU" sz="9600" b="1" dirty="0">
              <a:ln w="25400">
                <a:solidFill>
                  <a:schemeClr val="bg1"/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55" name="Рисунок 61">
            <a:extLst>
              <a:ext uri="{FF2B5EF4-FFF2-40B4-BE49-F238E27FC236}">
                <a16:creationId xmlns:a16="http://schemas.microsoft.com/office/drawing/2014/main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876" y="273683"/>
            <a:ext cx="1391495" cy="72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614094" y="5299368"/>
            <a:ext cx="3429000" cy="1457061"/>
            <a:chOff x="-872246" y="5734240"/>
            <a:chExt cx="3429000" cy="145706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9CFAFD6-D9D2-87C9-499D-2BF8234A716A}"/>
                </a:ext>
              </a:extLst>
            </p:cNvPr>
            <p:cNvSpPr txBox="1"/>
            <p:nvPr/>
          </p:nvSpPr>
          <p:spPr>
            <a:xfrm>
              <a:off x="524754" y="5875895"/>
              <a:ext cx="192952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PT Root UI Bold" panose="020B0303020202020204" pitchFamily="34" charset="77"/>
                  <a:ea typeface="PT Root UI Bold" panose="020B0303020202020204" pitchFamily="34" charset="77"/>
                  <a:cs typeface="Segoe UI Semibold" panose="020B0702040204020203" pitchFamily="34" charset="0"/>
                </a:rPr>
                <a:t>Подробнее –</a:t>
              </a:r>
              <a:br>
                <a:rPr lang="ru-RU" sz="1200" b="1" dirty="0" smtClean="0">
                  <a:latin typeface="PT Root UI Bold" panose="020B0303020202020204" pitchFamily="34" charset="77"/>
                  <a:ea typeface="PT Root UI Bold" panose="020B0303020202020204" pitchFamily="34" charset="77"/>
                  <a:cs typeface="Segoe UI Semibold" panose="020B0702040204020203" pitchFamily="34" charset="0"/>
                </a:rPr>
              </a:br>
              <a:r>
                <a:rPr lang="ru-RU" sz="1200" b="1" dirty="0" smtClean="0">
                  <a:latin typeface="PT Root UI Bold" panose="020B0303020202020204" pitchFamily="34" charset="77"/>
                  <a:ea typeface="PT Root UI Bold" panose="020B0303020202020204" pitchFamily="34" charset="77"/>
                  <a:cs typeface="Segoe UI Semibold" panose="020B0702040204020203" pitchFamily="34" charset="0"/>
                </a:rPr>
                <a:t>на цифровой платформе</a:t>
              </a:r>
              <a:br>
                <a:rPr lang="ru-RU" sz="1200" b="1" dirty="0" smtClean="0">
                  <a:latin typeface="PT Root UI Bold" panose="020B0303020202020204" pitchFamily="34" charset="77"/>
                  <a:ea typeface="PT Root UI Bold" panose="020B0303020202020204" pitchFamily="34" charset="77"/>
                  <a:cs typeface="Segoe UI Semibold" panose="020B0702040204020203" pitchFamily="34" charset="0"/>
                </a:rPr>
              </a:br>
              <a:r>
                <a:rPr lang="ru-RU" sz="2000" b="1" u="sng" dirty="0" smtClean="0">
                  <a:latin typeface="PT Root UI Bold" panose="020B0303020202020204" pitchFamily="34" charset="77"/>
                  <a:ea typeface="PT Root UI Bold" panose="020B0303020202020204" pitchFamily="34" charset="77"/>
                  <a:cs typeface="Segoe UI Semibold" panose="020B0702040204020203" pitchFamily="34" charset="0"/>
                </a:rPr>
                <a:t>МСП.РФ</a:t>
              </a:r>
              <a:endParaRPr lang="ru-RU" sz="2000" b="1" u="sng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 rot="10800000" flipV="1">
              <a:off x="1580551" y="6139606"/>
              <a:ext cx="4619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44767"/>
              <a:r>
                <a:rPr lang="ru-RU" sz="3600" b="1" dirty="0" smtClean="0">
                  <a:ln w="3175">
                    <a:solidFill>
                      <a:schemeClr val="tx1"/>
                    </a:solidFill>
                  </a:ln>
                  <a:noFill/>
                  <a:latin typeface="PT Root UI Bold" panose="020B0303020202020204" pitchFamily="34" charset="77"/>
                  <a:ea typeface="PT Root UI Bold" panose="020B0303020202020204" pitchFamily="34" charset="77"/>
                  <a:cs typeface="Segoe UI Semibold" panose="020B0702040204020203" pitchFamily="34" charset="0"/>
                </a:rPr>
                <a:t>↖</a:t>
              </a:r>
              <a:endParaRPr lang="ru-RU" sz="3600" b="1" dirty="0">
                <a:ln w="3175">
                  <a:solidFill>
                    <a:schemeClr val="tx1"/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endParaRPr>
            </a:p>
          </p:txBody>
        </p:sp>
        <p:sp>
          <p:nvSpPr>
            <p:cNvPr id="5" name="Rounded Rectangle 11">
              <a:extLst>
                <a:ext uri="{FF2B5EF4-FFF2-40B4-BE49-F238E27FC236}">
                  <a16:creationId xmlns:a16="http://schemas.microsoft.com/office/drawing/2014/main" id="{11AE86F1-69CC-5A01-652A-8D2511B2C982}"/>
                </a:ext>
              </a:extLst>
            </p:cNvPr>
            <p:cNvSpPr/>
            <p:nvPr/>
          </p:nvSpPr>
          <p:spPr>
            <a:xfrm>
              <a:off x="-872246" y="5734240"/>
              <a:ext cx="3429000" cy="1457061"/>
            </a:xfrm>
            <a:prstGeom prst="roundRect">
              <a:avLst>
                <a:gd name="adj" fmla="val 18802"/>
              </a:avLst>
            </a:prstGeom>
            <a:noFill/>
            <a:ln>
              <a:solidFill>
                <a:srgbClr val="4FCE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6" name="Прямоугольник 3">
            <a:extLst>
              <a:ext uri="{FF2B5EF4-FFF2-40B4-BE49-F238E27FC236}">
                <a16:creationId xmlns:a16="http://schemas.microsoft.com/office/drawing/2014/main" id="{CF459221-D490-BE8C-0EE4-EDBCB80B80AB}"/>
              </a:ext>
            </a:extLst>
          </p:cNvPr>
          <p:cNvSpPr/>
          <p:nvPr/>
        </p:nvSpPr>
        <p:spPr>
          <a:xfrm>
            <a:off x="419065" y="331440"/>
            <a:ext cx="1839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Заявитель</a:t>
            </a:r>
            <a:endParaRPr lang="ru-RU" b="1" dirty="0">
              <a:solidFill>
                <a:srgbClr val="7F7F7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3">
            <a:extLst>
              <a:ext uri="{FF2B5EF4-FFF2-40B4-BE49-F238E27FC236}">
                <a16:creationId xmlns:a16="http://schemas.microsoft.com/office/drawing/2014/main" id="{8DFF7CE3-D3DA-F03A-FD48-1AD32970B798}"/>
              </a:ext>
            </a:extLst>
          </p:cNvPr>
          <p:cNvSpPr/>
          <p:nvPr/>
        </p:nvSpPr>
        <p:spPr>
          <a:xfrm>
            <a:off x="2405995" y="365493"/>
            <a:ext cx="65202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300"/>
              </a:spcAft>
              <a:buClr>
                <a:srgbClr val="4FCEFF"/>
              </a:buClr>
            </a:pPr>
            <a:r>
              <a:rPr lang="ru-RU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Субъект малого и среднего бизнеса, состоит в </a:t>
            </a: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Едином реестре субъектов </a:t>
            </a:r>
            <a:r>
              <a:rPr lang="ru-RU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МСП</a:t>
            </a:r>
            <a:endParaRPr lang="ru-RU" sz="1600" spc="7" dirty="0"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8" name="Прямоугольник 36">
            <a:extLst>
              <a:ext uri="{FF2B5EF4-FFF2-40B4-BE49-F238E27FC236}">
                <a16:creationId xmlns:a16="http://schemas.microsoft.com/office/drawing/2014/main" id="{F5C7D09B-758A-7410-F105-556722F0EF36}"/>
              </a:ext>
            </a:extLst>
          </p:cNvPr>
          <p:cNvSpPr/>
          <p:nvPr/>
        </p:nvSpPr>
        <p:spPr>
          <a:xfrm>
            <a:off x="320539" y="1034615"/>
            <a:ext cx="1784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Планируемая сумма кредита</a:t>
            </a:r>
          </a:p>
        </p:txBody>
      </p:sp>
      <p:sp>
        <p:nvSpPr>
          <p:cNvPr id="9" name="Прямоугольник 51">
            <a:extLst>
              <a:ext uri="{FF2B5EF4-FFF2-40B4-BE49-F238E27FC236}">
                <a16:creationId xmlns:a16="http://schemas.microsoft.com/office/drawing/2014/main" id="{1C22CB8B-2294-0A7E-A6A4-0A183B46BB59}"/>
              </a:ext>
            </a:extLst>
          </p:cNvPr>
          <p:cNvSpPr/>
          <p:nvPr/>
        </p:nvSpPr>
        <p:spPr>
          <a:xfrm>
            <a:off x="2752643" y="1019792"/>
            <a:ext cx="560931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от 50 млн</a:t>
            </a:r>
            <a:r>
              <a:rPr lang="ru-RU" sz="32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ru-RU" sz="32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 </a:t>
            </a:r>
            <a:r>
              <a:rPr lang="ru-RU" sz="32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до 2 млрд ₽</a:t>
            </a:r>
          </a:p>
          <a:p>
            <a:pPr>
              <a:defRPr/>
            </a:pPr>
            <a:endParaRPr lang="ru-RU" sz="1100" spc="7" dirty="0"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10" name="Прямоугольник 3">
            <a:extLst>
              <a:ext uri="{FF2B5EF4-FFF2-40B4-BE49-F238E27FC236}">
                <a16:creationId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373995" y="1848753"/>
            <a:ext cx="1929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Цель кредита</a:t>
            </a:r>
          </a:p>
        </p:txBody>
      </p:sp>
      <p:cxnSp>
        <p:nvCxnSpPr>
          <p:cNvPr id="11" name="Straight Connector 55">
            <a:extLst>
              <a:ext uri="{FF2B5EF4-FFF2-40B4-BE49-F238E27FC236}">
                <a16:creationId xmlns:a16="http://schemas.microsoft.com/office/drawing/2014/main" id="{517EDA1D-3602-B1A1-6C16-33AC1717D3FF}"/>
              </a:ext>
            </a:extLst>
          </p:cNvPr>
          <p:cNvCxnSpPr>
            <a:cxnSpLocks/>
          </p:cNvCxnSpPr>
          <p:nvPr/>
        </p:nvCxnSpPr>
        <p:spPr>
          <a:xfrm flipH="1">
            <a:off x="419064" y="989790"/>
            <a:ext cx="8240099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5">
            <a:extLst>
              <a:ext uri="{FF2B5EF4-FFF2-40B4-BE49-F238E27FC236}">
                <a16:creationId xmlns:a16="http://schemas.microsoft.com/office/drawing/2014/main" id="{517EDA1D-3602-B1A1-6C16-33AC1717D3FF}"/>
              </a:ext>
            </a:extLst>
          </p:cNvPr>
          <p:cNvCxnSpPr>
            <a:cxnSpLocks/>
          </p:cNvCxnSpPr>
          <p:nvPr/>
        </p:nvCxnSpPr>
        <p:spPr>
          <a:xfrm flipH="1">
            <a:off x="373995" y="1625752"/>
            <a:ext cx="8240099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258448" y="1803846"/>
            <a:ext cx="6980289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инвестиционные цели/проектное финансирование</a:t>
            </a:r>
            <a:r>
              <a:rPr lang="en-US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;</a:t>
            </a:r>
            <a:endParaRPr lang="ru-RU" sz="1600" spc="7" dirty="0" smtClean="0"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пополнение </a:t>
            </a: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оборотных средств при реализации инвестиционного проекта</a:t>
            </a:r>
            <a:r>
              <a:rPr lang="en-US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 (</a:t>
            </a: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до 200 млн рублей)</a:t>
            </a:r>
          </a:p>
        </p:txBody>
      </p:sp>
      <p:sp>
        <p:nvSpPr>
          <p:cNvPr id="17" name="Прямоугольник 3">
            <a:extLst>
              <a:ext uri="{FF2B5EF4-FFF2-40B4-BE49-F238E27FC236}">
                <a16:creationId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270735" y="2831237"/>
            <a:ext cx="1621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Приоритетные отрасли поддержки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258448" y="2840312"/>
            <a:ext cx="75952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обрабатывающие производства</a:t>
            </a:r>
          </a:p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легкая промышленность</a:t>
            </a:r>
          </a:p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туризм</a:t>
            </a:r>
          </a:p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креативные индустрии</a:t>
            </a:r>
          </a:p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бытовые услуги</a:t>
            </a:r>
          </a:p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ИТ, высокотехнологичные и инновационные предприятия</a:t>
            </a:r>
          </a:p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транспортировка и хранение (только для Северо-Кавказского округа)</a:t>
            </a:r>
          </a:p>
        </p:txBody>
      </p:sp>
      <p:sp>
        <p:nvSpPr>
          <p:cNvPr id="19" name="Прямоугольник 3">
            <a:extLst>
              <a:ext uri="{FF2B5EF4-FFF2-40B4-BE49-F238E27FC236}">
                <a16:creationId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284684" y="5395117"/>
            <a:ext cx="17888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Участие собственными</a:t>
            </a:r>
            <a:r>
              <a:rPr lang="ru-RU" sz="1200" b="1" dirty="0" smtClean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ru-RU" b="1" dirty="0" smtClean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средствами</a:t>
            </a:r>
            <a:endParaRPr lang="ru-RU" b="1" dirty="0">
              <a:solidFill>
                <a:srgbClr val="7F7F7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75995" y="5520068"/>
            <a:ext cx="6980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Clr>
                <a:srgbClr val="4FCEFF"/>
              </a:buClr>
              <a:buFont typeface="Arial" panose="020B0604020202020204" pitchFamily="34" charset="0"/>
              <a:buChar char="•"/>
            </a:pPr>
            <a:r>
              <a:rPr lang="ru-RU" dirty="0"/>
              <a:t>в размере не менее 10% от бюджета проекта</a:t>
            </a:r>
            <a:endParaRPr lang="ru-RU" sz="1600" spc="7" dirty="0"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5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2615" y="453791"/>
            <a:ext cx="6980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rgbClr val="4FCEFF"/>
              </a:buClr>
            </a:pPr>
            <a:r>
              <a:rPr lang="ru-RU" b="1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Порядок работы </a:t>
            </a:r>
            <a:endParaRPr lang="ru-RU" b="1" spc="7" dirty="0"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" name="Прямоугольник 3">
            <a:extLst>
              <a:ext uri="{FF2B5EF4-FFF2-40B4-BE49-F238E27FC236}">
                <a16:creationId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422564" y="1000423"/>
            <a:ext cx="2886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Получение</a:t>
            </a:r>
            <a:r>
              <a:rPr lang="ru-RU" sz="1600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заявок на </a:t>
            </a:r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МСП.РФ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10044" y="1000423"/>
            <a:ext cx="80543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4FCEFF"/>
              </a:buClr>
            </a:pPr>
            <a:r>
              <a:rPr lang="ru-RU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Заполнение заявки с приложением бизнес-плана </a:t>
            </a: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и </a:t>
            </a:r>
            <a:r>
              <a:rPr lang="ru-RU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финансовой модели</a:t>
            </a:r>
            <a:endParaRPr lang="ru-RU" sz="1600" spc="7" dirty="0"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422564" y="1821883"/>
            <a:ext cx="2131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Консультирование и помощь</a:t>
            </a:r>
          </a:p>
        </p:txBody>
      </p:sp>
      <p:sp>
        <p:nvSpPr>
          <p:cNvPr id="6" name="Прямоугольник 3">
            <a:extLst>
              <a:ext uri="{FF2B5EF4-FFF2-40B4-BE49-F238E27FC236}">
                <a16:creationId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422564" y="3166565"/>
            <a:ext cx="213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Направление проекта в банки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10044" y="1767509"/>
            <a:ext cx="8369155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4FCEFF"/>
              </a:buClr>
            </a:pPr>
            <a:r>
              <a:rPr lang="ru-RU" dirty="0"/>
              <a:t>Закрепление персонального </a:t>
            </a:r>
            <a:r>
              <a:rPr lang="ru-RU" dirty="0" smtClean="0"/>
              <a:t>куратора</a:t>
            </a:r>
          </a:p>
          <a:p>
            <a:pPr algn="just">
              <a:spcAft>
                <a:spcPts val="600"/>
              </a:spcAft>
              <a:buClr>
                <a:srgbClr val="4FCEFF"/>
              </a:buClr>
            </a:pPr>
            <a:r>
              <a:rPr lang="ru-RU" dirty="0" smtClean="0"/>
              <a:t>Предоставление консультации, помощь </a:t>
            </a:r>
            <a:r>
              <a:rPr lang="ru-RU" dirty="0"/>
              <a:t>в структурировании проекта или доработке бизнес-плана и финансовой </a:t>
            </a:r>
            <a:r>
              <a:rPr lang="ru-RU" sz="1600" dirty="0"/>
              <a:t>модели</a:t>
            </a:r>
            <a:endParaRPr lang="ru-RU" sz="1600" spc="7" dirty="0"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0044" y="3389003"/>
            <a:ext cx="83691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4FCEFF"/>
              </a:buClr>
            </a:pPr>
            <a:r>
              <a:rPr lang="ru-RU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Направление отобранных проектов в </a:t>
            </a:r>
            <a:r>
              <a:rPr lang="ru-RU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банки-партнеры, персональное </a:t>
            </a: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сопровождение</a:t>
            </a:r>
          </a:p>
        </p:txBody>
      </p:sp>
      <p:sp>
        <p:nvSpPr>
          <p:cNvPr id="9" name="Прямоугольник 3">
            <a:extLst>
              <a:ext uri="{FF2B5EF4-FFF2-40B4-BE49-F238E27FC236}">
                <a16:creationId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422561" y="4152588"/>
            <a:ext cx="213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Гарантийная поддержка</a:t>
            </a:r>
          </a:p>
        </p:txBody>
      </p:sp>
      <p:sp>
        <p:nvSpPr>
          <p:cNvPr id="10" name="Прямоугольник 3">
            <a:extLst>
              <a:ext uri="{FF2B5EF4-FFF2-40B4-BE49-F238E27FC236}">
                <a16:creationId xmlns:a16="http://schemas.microsoft.com/office/drawing/2014/main" id="{EB1E5E71-4415-2144-5557-C462227212F6}"/>
              </a:ext>
            </a:extLst>
          </p:cNvPr>
          <p:cNvSpPr/>
          <p:nvPr/>
        </p:nvSpPr>
        <p:spPr>
          <a:xfrm>
            <a:off x="422562" y="5209597"/>
            <a:ext cx="213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Реализация проекта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10044" y="4183367"/>
            <a:ext cx="83691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4FCEFF"/>
              </a:buClr>
            </a:pPr>
            <a:r>
              <a:rPr lang="ru-RU" sz="1600" spc="7" dirty="0" smtClean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С учетом решения банка-партнера рассмотрение </a:t>
            </a: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проекта для предоставления гарантии Корпорации МСП или поручительства по кредиту региональной гарантийной организации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10043" y="5209597"/>
            <a:ext cx="83691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4FCEFF"/>
              </a:buClr>
            </a:pPr>
            <a:r>
              <a:rPr lang="ru-RU" sz="1600" spc="7" dirty="0"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Развитие инвестиционного проекта, действующего производства</a:t>
            </a:r>
          </a:p>
        </p:txBody>
      </p:sp>
    </p:spTree>
    <p:extLst>
      <p:ext uri="{BB962C8B-B14F-4D97-AF65-F5344CB8AC3E}">
        <p14:creationId xmlns:p14="http://schemas.microsoft.com/office/powerpoint/2010/main" val="3808750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104066</TotalTime>
  <Words>276</Words>
  <Application>Microsoft Office PowerPoint</Application>
  <PresentationFormat>Широкоэкранный</PresentationFormat>
  <Paragraphs>45</Paragraphs>
  <Slides>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Calibri</vt:lpstr>
      <vt:lpstr>PT Root UI</vt:lpstr>
      <vt:lpstr>PT Root UI Bold</vt:lpstr>
      <vt:lpstr>PT Root UI Light</vt:lpstr>
      <vt:lpstr>Segoe UI</vt:lpstr>
      <vt:lpstr>Segoe UI Semibold</vt:lpstr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Перепелкина Екатерина Сергеевна</dc:creator>
  <cp:lastModifiedBy>Вараксина Анжелика Викторовна</cp:lastModifiedBy>
  <cp:revision>1829</cp:revision>
  <cp:lastPrinted>2023-11-14T07:29:45Z</cp:lastPrinted>
  <dcterms:created xsi:type="dcterms:W3CDTF">2022-02-09T17:47:39Z</dcterms:created>
  <dcterms:modified xsi:type="dcterms:W3CDTF">2024-02-29T15:02:34Z</dcterms:modified>
</cp:coreProperties>
</file>